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7" r:id="rId3"/>
    <p:sldId id="328" r:id="rId4"/>
    <p:sldId id="332" r:id="rId5"/>
    <p:sldId id="334" r:id="rId6"/>
    <p:sldId id="336" r:id="rId7"/>
    <p:sldId id="337" r:id="rId8"/>
    <p:sldId id="261" r:id="rId9"/>
    <p:sldId id="265" r:id="rId10"/>
    <p:sldId id="326" r:id="rId11"/>
  </p:sldIdLst>
  <p:sldSz cx="12192000" cy="6858000"/>
  <p:notesSz cx="6858000" cy="9144000"/>
  <p:custShowLst>
    <p:custShow name="Custom Show 1" id="0">
      <p:sldLst>
        <p:sld r:id="rId2"/>
        <p:sld r:id="rId3"/>
        <p:sld r:id="rId4"/>
        <p:sld r:id="rId9"/>
        <p:sld r:id="rId10"/>
        <p:sld r:id="rId11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951" autoAdjust="0"/>
    <p:restoredTop sz="92654" autoAdjust="0"/>
  </p:normalViewPr>
  <p:slideViewPr>
    <p:cSldViewPr snapToGrid="0">
      <p:cViewPr varScale="1">
        <p:scale>
          <a:sx n="56" d="100"/>
          <a:sy n="56" d="100"/>
        </p:scale>
        <p:origin x="200" y="1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10/3/21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10/3/21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10/3/21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10/3/21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10/3/21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10/3/21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10/3/21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10/3/21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10/3/21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Twitter" TargetMode="External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hyperlink" Target="https://commons.wikimedia.org/wiki/File:Facebook_Logo_(2019).png" TargetMode="External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hyperlink" Target="http://mediacause.org/if-you-were-a-social-platform-what-would-you-be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0"/>
    </mc:Choice>
    <mc:Fallback xmlns="">
      <p:transition xmlns:p14="http://schemas.microsoft.com/office/powerpoint/2010/main" spd="slow" advTm="227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Ashley Etchison, M.D.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Baylor College of Medicine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Houston, Texas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  <p:pic>
        <p:nvPicPr>
          <p:cNvPr id="6" name="Picture Placeholder 5" descr="etchison_headshot_2020_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" t="50" r="-523" b="23493"/>
          <a:stretch/>
        </p:blipFill>
        <p:spPr>
          <a:xfrm>
            <a:off x="1346592" y="1660996"/>
            <a:ext cx="3014526" cy="2983433"/>
          </a:xfr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3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43"/>
    </mc:Choice>
    <mc:Fallback xmlns="">
      <p:transition xmlns:p14="http://schemas.microsoft.com/office/powerpoint/2010/main" spd="slow" advTm="12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5839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ea typeface="Roboto" panose="02000000000000000000" pitchFamily="2" charset="0"/>
              </a:rPr>
              <a:t>Breast Imaging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>
            <a:off x="2462929" y="2880574"/>
            <a:ext cx="3108960" cy="0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288358"/>
            <a:ext cx="58390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Senior Editors:</a:t>
            </a:r>
          </a:p>
          <a:p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Dr. Mai A.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Elezaby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Dr. He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Hongying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Dr.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Vilert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 A. Loving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Dr. Tanya Moseley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Dr. Alexis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Nees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  <a:p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32"/>
    </mc:Choice>
    <mc:Fallback xmlns="">
      <p:transition xmlns:p14="http://schemas.microsoft.com/office/powerpoint/2010/main" spd="slow" advTm="7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223995" y="23746"/>
            <a:ext cx="120105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Interval Cancers after Negative Supplemental Screening Breast MRI Results in Women with a Personal History of Breast Cancer </a:t>
            </a:r>
            <a:endParaRPr lang="en-US" sz="3200" b="1" dirty="0">
              <a:solidFill>
                <a:srgbClr val="7030A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324000" y="1222563"/>
            <a:ext cx="11164036" cy="919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181531" y="2018826"/>
            <a:ext cx="12010469" cy="3434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Goal:</a:t>
            </a:r>
            <a:r>
              <a:rPr lang="en-US" sz="2400" dirty="0"/>
              <a:t> Investigate the effectiveness of screening breast MRI in women with a personal history of breast cancer. 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Methods: </a:t>
            </a:r>
            <a:r>
              <a:rPr lang="en-US" sz="2400" dirty="0"/>
              <a:t>Retrospective review of 6,603 MRI examinations.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Results: </a:t>
            </a:r>
            <a:r>
              <a:rPr lang="en-US" sz="2400" dirty="0"/>
              <a:t>Interval cancer rate 1.5 per 1,000 screening examinations, cancer detection rate 8.3 per 1,000 screening examinations, specificity 88.3% and sensitivity 85% for cancer detection. </a:t>
            </a:r>
            <a:endParaRPr lang="en-US" sz="24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Conclusion: </a:t>
            </a:r>
            <a:r>
              <a:rPr lang="en-US" sz="2400" dirty="0"/>
              <a:t>Supplemental screening breast MRI for women with a personal history of breast cancer is an effective strategy for detecting interval cancers </a:t>
            </a:r>
          </a:p>
        </p:txBody>
      </p:sp>
      <p:sp>
        <p:nvSpPr>
          <p:cNvPr id="7" name="Rectangle 6"/>
          <p:cNvSpPr/>
          <p:nvPr/>
        </p:nvSpPr>
        <p:spPr>
          <a:xfrm>
            <a:off x="334339" y="1347065"/>
            <a:ext cx="65647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4472C4"/>
                </a:solidFill>
              </a:rPr>
              <a:t>Kim, G. R., Cho, N., Kim, S., Han, W., &amp; Moon, W. K. 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857"/>
    </mc:Choice>
    <mc:Fallback xmlns="">
      <p:transition xmlns:p14="http://schemas.microsoft.com/office/powerpoint/2010/main" spd="slow" advTm="59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276812" y="55667"/>
            <a:ext cx="119151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Digital Mammography and Breast </a:t>
            </a:r>
            <a:r>
              <a:rPr lang="en-US" sz="3200" b="1" dirty="0" err="1"/>
              <a:t>Tomosynthesis</a:t>
            </a:r>
            <a:r>
              <a:rPr lang="en-US" sz="3200" b="1" dirty="0"/>
              <a:t> Performance in Women with a Personal History of Breast Cancer, 2007–2016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438999" y="1331183"/>
            <a:ext cx="11882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4472C4"/>
                </a:solidFill>
              </a:rPr>
              <a:t>Lee, J. M., Ichikawa, L. E., </a:t>
            </a:r>
            <a:r>
              <a:rPr lang="en-US" sz="2400" dirty="0" err="1">
                <a:solidFill>
                  <a:srgbClr val="4472C4"/>
                </a:solidFill>
              </a:rPr>
              <a:t>Wernli</a:t>
            </a:r>
            <a:r>
              <a:rPr lang="en-US" sz="2400" dirty="0">
                <a:solidFill>
                  <a:srgbClr val="4472C4"/>
                </a:solidFill>
              </a:rPr>
              <a:t>, K. J., Bowles, E., </a:t>
            </a:r>
            <a:r>
              <a:rPr lang="en-US" sz="2400" dirty="0" err="1">
                <a:solidFill>
                  <a:srgbClr val="4472C4"/>
                </a:solidFill>
              </a:rPr>
              <a:t>Specht</a:t>
            </a:r>
            <a:r>
              <a:rPr lang="en-US" sz="2400" dirty="0">
                <a:solidFill>
                  <a:srgbClr val="4472C4"/>
                </a:solidFill>
              </a:rPr>
              <a:t>, J. M., </a:t>
            </a:r>
            <a:r>
              <a:rPr lang="en-US" sz="2400" dirty="0" err="1">
                <a:solidFill>
                  <a:srgbClr val="4472C4"/>
                </a:solidFill>
              </a:rPr>
              <a:t>Kerlikowske</a:t>
            </a:r>
            <a:r>
              <a:rPr lang="en-US" sz="2400" dirty="0">
                <a:solidFill>
                  <a:srgbClr val="4472C4"/>
                </a:solidFill>
              </a:rPr>
              <a:t>, K., . . . </a:t>
            </a:r>
            <a:r>
              <a:rPr lang="en-US" sz="2400" dirty="0" err="1">
                <a:solidFill>
                  <a:srgbClr val="4472C4"/>
                </a:solidFill>
              </a:rPr>
              <a:t>Buist</a:t>
            </a:r>
            <a:r>
              <a:rPr lang="en-US" sz="2400" dirty="0">
                <a:solidFill>
                  <a:srgbClr val="4472C4"/>
                </a:solidFill>
              </a:rPr>
              <a:t>, D. S.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 flipV="1">
            <a:off x="422153" y="1157956"/>
            <a:ext cx="11369861" cy="57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179115" y="1856488"/>
            <a:ext cx="11947753" cy="4875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Goal:</a:t>
            </a:r>
            <a:r>
              <a:rPr lang="en-US" sz="2400" dirty="0"/>
              <a:t> Compare the diagnostic performance of digital and screen-film surveillance mammography (MGM) in women with a personal history of breast cancer.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Methods: </a:t>
            </a:r>
            <a:r>
              <a:rPr lang="en-US" sz="2400" dirty="0"/>
              <a:t>Retrospective review of 118,000 surveillance mammograms (digital mammography or digital breast </a:t>
            </a:r>
            <a:r>
              <a:rPr lang="en-US" sz="2400" dirty="0" err="1"/>
              <a:t>tomosynthesis</a:t>
            </a:r>
            <a:r>
              <a:rPr lang="en-US" sz="2400" dirty="0"/>
              <a:t>) between 2007-2016: compared to performance metrics from screen-film mammography collected between 1996-2007. </a:t>
            </a:r>
            <a:endParaRPr lang="en-US" sz="24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Results: </a:t>
            </a:r>
            <a:r>
              <a:rPr lang="en-US" sz="2400" dirty="0"/>
              <a:t>For</a:t>
            </a:r>
            <a:r>
              <a:rPr lang="en-US" sz="2400" b="1" dirty="0"/>
              <a:t> </a:t>
            </a:r>
            <a:r>
              <a:rPr lang="en-US" sz="2400" dirty="0"/>
              <a:t>digital mammography, interval cancer and cancer detection rates were 3.6 and 8.5 per 1,000 examinations. No significant difference in interval cancer rates between digital MGM and screen-film. </a:t>
            </a:r>
            <a:endParaRPr lang="en-US" sz="24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Conclusion: </a:t>
            </a:r>
            <a:r>
              <a:rPr lang="en-US" sz="2400" dirty="0"/>
              <a:t>Surveillance MGM for patients with history of breast cancer has not</a:t>
            </a:r>
          </a:p>
          <a:p>
            <a:pPr>
              <a:lnSpc>
                <a:spcPct val="130000"/>
              </a:lnSpc>
            </a:pPr>
            <a:r>
              <a:rPr lang="en-US" sz="2400" dirty="0"/>
              <a:t>     significantly improved between digital and screen-film MGM.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83"/>
    </mc:Choice>
    <mc:Fallback xmlns="">
      <p:transition xmlns:p14="http://schemas.microsoft.com/office/powerpoint/2010/main" spd="slow" advTm="66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374512" y="118009"/>
            <a:ext cx="11569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Screening Mammography Performance Metrics of 2D Digital Mammography Versus Digital Breast </a:t>
            </a:r>
            <a:r>
              <a:rPr lang="en-US" sz="3200" b="1" dirty="0" err="1"/>
              <a:t>Tomosynthesis</a:t>
            </a:r>
            <a:r>
              <a:rPr lang="en-US" sz="3200" b="1" dirty="0"/>
              <a:t> in Women With a Personal History of Breast Cancer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408143" y="1746935"/>
            <a:ext cx="10348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4472C4"/>
                </a:solidFill>
              </a:rPr>
              <a:t>Chikarmane</a:t>
            </a:r>
            <a:r>
              <a:rPr lang="en-US" sz="2400" dirty="0">
                <a:solidFill>
                  <a:srgbClr val="4472C4"/>
                </a:solidFill>
              </a:rPr>
              <a:t>, S. A., </a:t>
            </a:r>
            <a:r>
              <a:rPr lang="en-US" sz="2400" dirty="0" err="1">
                <a:solidFill>
                  <a:srgbClr val="4472C4"/>
                </a:solidFill>
              </a:rPr>
              <a:t>Cochon</a:t>
            </a:r>
            <a:r>
              <a:rPr lang="en-US" sz="2400" dirty="0">
                <a:solidFill>
                  <a:srgbClr val="4472C4"/>
                </a:solidFill>
              </a:rPr>
              <a:t>, L. R., </a:t>
            </a:r>
            <a:r>
              <a:rPr lang="en-US" sz="2400" dirty="0" err="1">
                <a:solidFill>
                  <a:srgbClr val="4472C4"/>
                </a:solidFill>
              </a:rPr>
              <a:t>Khorasani</a:t>
            </a:r>
            <a:r>
              <a:rPr lang="en-US" sz="2400" dirty="0">
                <a:solidFill>
                  <a:srgbClr val="4472C4"/>
                </a:solidFill>
              </a:rPr>
              <a:t>, R., </a:t>
            </a:r>
            <a:r>
              <a:rPr lang="en-US" sz="2400" dirty="0" err="1">
                <a:solidFill>
                  <a:srgbClr val="4472C4"/>
                </a:solidFill>
              </a:rPr>
              <a:t>Sahu</a:t>
            </a:r>
            <a:r>
              <a:rPr lang="en-US" sz="2400" dirty="0">
                <a:solidFill>
                  <a:srgbClr val="4472C4"/>
                </a:solidFill>
              </a:rPr>
              <a:t>, S., &amp; </a:t>
            </a:r>
            <a:r>
              <a:rPr lang="en-US" sz="2400" dirty="0" err="1">
                <a:solidFill>
                  <a:srgbClr val="4472C4"/>
                </a:solidFill>
              </a:rPr>
              <a:t>Giess</a:t>
            </a:r>
            <a:r>
              <a:rPr lang="en-US" sz="2400" dirty="0">
                <a:solidFill>
                  <a:srgbClr val="4472C4"/>
                </a:solidFill>
              </a:rPr>
              <a:t>, C. S.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385002" y="1710415"/>
            <a:ext cx="11164036" cy="919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163436" y="2114142"/>
            <a:ext cx="11947753" cy="439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Goal:</a:t>
            </a:r>
            <a:r>
              <a:rPr lang="en-US" sz="2400" dirty="0"/>
              <a:t> Compare diagnostic performance between screening digital breast </a:t>
            </a:r>
            <a:r>
              <a:rPr lang="en-US" sz="2400" dirty="0" err="1"/>
              <a:t>tomosynthesis</a:t>
            </a:r>
            <a:r>
              <a:rPr lang="en-US" sz="2400" dirty="0"/>
              <a:t> (DBT) and full-field digital mammography (FFDM) with personal history of breast cancer. 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Methods: </a:t>
            </a:r>
            <a:r>
              <a:rPr lang="en-US" sz="2400" dirty="0"/>
              <a:t>Retrospective review of 5,700 FFDM exams between 2014-2016 and 4,400 DBT exams between 2017-2018.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Results: </a:t>
            </a:r>
            <a:r>
              <a:rPr lang="en-US" sz="2400" dirty="0"/>
              <a:t>In DBT group, recall rate was significantly lower, and specificity and sensitivity were significantly higher compared to FFDM. Recall rates significantly lower in women with </a:t>
            </a:r>
            <a:r>
              <a:rPr lang="en-US" sz="2400" dirty="0" err="1"/>
              <a:t>nondense</a:t>
            </a:r>
            <a:r>
              <a:rPr lang="en-US" sz="2400" dirty="0"/>
              <a:t> breasts.</a:t>
            </a:r>
            <a:endParaRPr lang="en-US" sz="24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Conclusion: </a:t>
            </a:r>
            <a:r>
              <a:rPr lang="en-US" sz="2400" dirty="0"/>
              <a:t>Women with </a:t>
            </a:r>
            <a:r>
              <a:rPr lang="en-US" sz="2400" dirty="0" err="1"/>
              <a:t>nondense</a:t>
            </a:r>
            <a:r>
              <a:rPr lang="en-US" sz="2400" dirty="0"/>
              <a:t> breasts and a personal history of breast cancer may benefit from DBT with a greater reduction in false-positive findings.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4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16"/>
    </mc:Choice>
    <mc:Fallback xmlns="">
      <p:transition xmlns:p14="http://schemas.microsoft.com/office/powerpoint/2010/main" spd="slow" advTm="52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374512" y="55289"/>
            <a:ext cx="11817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Diagnostic Performance of Contrast-enhanced Mammography: Comparison With MRI and Mammography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345428" y="1328531"/>
            <a:ext cx="11256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4472C4"/>
                </a:solidFill>
              </a:rPr>
              <a:t>Yüzkan</a:t>
            </a:r>
            <a:r>
              <a:rPr lang="en-US" sz="2400" dirty="0">
                <a:solidFill>
                  <a:srgbClr val="4472C4"/>
                </a:solidFill>
              </a:rPr>
              <a:t>, S., </a:t>
            </a:r>
            <a:r>
              <a:rPr lang="en-US" sz="2400" dirty="0" err="1">
                <a:solidFill>
                  <a:srgbClr val="4472C4"/>
                </a:solidFill>
              </a:rPr>
              <a:t>Cengiz</a:t>
            </a:r>
            <a:r>
              <a:rPr lang="en-US" sz="2400" dirty="0">
                <a:solidFill>
                  <a:srgbClr val="4472C4"/>
                </a:solidFill>
              </a:rPr>
              <a:t>, D., </a:t>
            </a:r>
            <a:r>
              <a:rPr lang="en-US" sz="2400" dirty="0" err="1">
                <a:solidFill>
                  <a:srgbClr val="4472C4"/>
                </a:solidFill>
              </a:rPr>
              <a:t>Hekimsoy</a:t>
            </a:r>
            <a:r>
              <a:rPr lang="en-US" sz="2400" dirty="0">
                <a:solidFill>
                  <a:srgbClr val="4472C4"/>
                </a:solidFill>
              </a:rPr>
              <a:t>, I., </a:t>
            </a:r>
            <a:r>
              <a:rPr lang="en-US" sz="2400" dirty="0" err="1">
                <a:solidFill>
                  <a:srgbClr val="4472C4"/>
                </a:solidFill>
              </a:rPr>
              <a:t>Okçu</a:t>
            </a:r>
            <a:r>
              <a:rPr lang="en-US" sz="2400" dirty="0">
                <a:solidFill>
                  <a:srgbClr val="4472C4"/>
                </a:solidFill>
              </a:rPr>
              <a:t>, </a:t>
            </a:r>
            <a:r>
              <a:rPr lang="en-US" sz="2400" dirty="0" err="1">
                <a:solidFill>
                  <a:srgbClr val="4472C4"/>
                </a:solidFill>
              </a:rPr>
              <a:t>Ö</a:t>
            </a:r>
            <a:r>
              <a:rPr lang="en-US" sz="2400" dirty="0">
                <a:solidFill>
                  <a:srgbClr val="4472C4"/>
                </a:solidFill>
              </a:rPr>
              <a:t> S., &amp; </a:t>
            </a:r>
            <a:r>
              <a:rPr lang="en-US" sz="2400" dirty="0" err="1">
                <a:solidFill>
                  <a:srgbClr val="4472C4"/>
                </a:solidFill>
              </a:rPr>
              <a:t>Oktay</a:t>
            </a:r>
            <a:r>
              <a:rPr lang="en-US" sz="2400" dirty="0">
                <a:solidFill>
                  <a:srgbClr val="4472C4"/>
                </a:solidFill>
              </a:rPr>
              <a:t>, A.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416359" y="1262715"/>
            <a:ext cx="11164036" cy="919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227964" y="1984053"/>
            <a:ext cx="11947753" cy="439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Goal:</a:t>
            </a:r>
            <a:r>
              <a:rPr lang="en-US" sz="2400" dirty="0"/>
              <a:t> Compare diagnostic efficacy of contrast-enhanced mammography (MGM) to conventional MGM and breast MRI. 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Methods: </a:t>
            </a:r>
            <a:r>
              <a:rPr lang="en-US" sz="2400" dirty="0"/>
              <a:t>Retrospective review of 40 patients with suspicious lesions seen on breast ultrasound between March 2018 and August 2018.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Results: </a:t>
            </a:r>
            <a:r>
              <a:rPr lang="en-US" sz="2400" dirty="0"/>
              <a:t>66% of lesions were malignant. Sensitivities for contrast-enhanced MGM and MRI were significantly higher than conventional MGM (p=0.03). When compared to MRI, contrast-enhanced MGM had a significantly lower false-positive rate (p&lt;0.001). 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Conclusion: </a:t>
            </a:r>
            <a:r>
              <a:rPr lang="en-US" sz="2400" dirty="0"/>
              <a:t>Contrast-enhanced MGM and MRI had similar diagnostic performance, and both modalities were superior to conventional MGM.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2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79"/>
    </mc:Choice>
    <mc:Fallback xmlns="">
      <p:transition xmlns:p14="http://schemas.microsoft.com/office/powerpoint/2010/main" spd="slow" advTm="57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163144" y="2002142"/>
            <a:ext cx="10919825" cy="439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Goal:</a:t>
            </a:r>
            <a:r>
              <a:rPr lang="en-US" sz="2400" dirty="0"/>
              <a:t> Investigate clinical and imaging features of breast </a:t>
            </a:r>
            <a:r>
              <a:rPr lang="en-US" sz="2400" dirty="0" err="1"/>
              <a:t>phyllodes</a:t>
            </a:r>
            <a:r>
              <a:rPr lang="en-US" sz="2400" dirty="0"/>
              <a:t> tumors that correlate with pathological grade. 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Methods: </a:t>
            </a:r>
            <a:r>
              <a:rPr lang="en-US" sz="2400" dirty="0"/>
              <a:t>Review of 182 patients with pathology-proven </a:t>
            </a:r>
            <a:r>
              <a:rPr lang="en-US" sz="2400" dirty="0" err="1"/>
              <a:t>phyllodes</a:t>
            </a:r>
            <a:r>
              <a:rPr lang="en-US" sz="2400" dirty="0"/>
              <a:t> tumors who underwent preoperative breast MRI between January 2015 and January 2020. </a:t>
            </a:r>
            <a:endParaRPr lang="en-US" sz="24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Results: </a:t>
            </a:r>
            <a:r>
              <a:rPr lang="en-US" sz="2400" dirty="0"/>
              <a:t>48 patients had malignant lesions. Significantly different features included BI-RADS category, time-signal intensity curve, cystic component, </a:t>
            </a:r>
            <a:r>
              <a:rPr lang="en-US" sz="2400" dirty="0" err="1"/>
              <a:t>lobulation</a:t>
            </a:r>
            <a:r>
              <a:rPr lang="en-US" sz="2400" dirty="0"/>
              <a:t>, intensity on T2 fat saturated MRI imaging, tumor diameter and family history. </a:t>
            </a:r>
            <a:endParaRPr lang="en-US" sz="24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Conclusion</a:t>
            </a:r>
            <a:r>
              <a:rPr lang="en-US" sz="2400" dirty="0"/>
              <a:t>: Various clinical and imaging features were associated with non-benign breast </a:t>
            </a:r>
            <a:r>
              <a:rPr lang="en-US" sz="2400" dirty="0" err="1"/>
              <a:t>phyllodes</a:t>
            </a:r>
            <a:r>
              <a:rPr lang="en-US" sz="2400" dirty="0"/>
              <a:t> tumors and a prediction </a:t>
            </a:r>
            <a:r>
              <a:rPr lang="en-US" sz="2400" dirty="0" err="1"/>
              <a:t>normogram</a:t>
            </a:r>
            <a:r>
              <a:rPr lang="en-US" sz="2400" dirty="0"/>
              <a:t> may aid in risk assessment.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439537" y="1537793"/>
            <a:ext cx="11073319" cy="1226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01039" y="0"/>
            <a:ext cx="11790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Predicting the pathological grade of breast </a:t>
            </a:r>
            <a:r>
              <a:rPr lang="en-US" sz="3200" b="1" dirty="0" err="1"/>
              <a:t>phyllodes</a:t>
            </a:r>
            <a:r>
              <a:rPr lang="en-US" sz="3200" b="1" dirty="0"/>
              <a:t> tumors: A </a:t>
            </a:r>
            <a:r>
              <a:rPr lang="en-US" sz="3200" b="1" dirty="0" err="1"/>
              <a:t>nomogram</a:t>
            </a:r>
            <a:r>
              <a:rPr lang="en-US" sz="3200" b="1" dirty="0"/>
              <a:t> based on clinical and magnetic resonance imaging features </a:t>
            </a:r>
          </a:p>
        </p:txBody>
      </p:sp>
      <p:sp>
        <p:nvSpPr>
          <p:cNvPr id="2" name="Rectangle 1"/>
          <p:cNvSpPr/>
          <p:nvPr/>
        </p:nvSpPr>
        <p:spPr>
          <a:xfrm>
            <a:off x="445972" y="1581206"/>
            <a:ext cx="10952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4472C4"/>
                </a:solidFill>
              </a:rPr>
              <a:t>Ma, X., </a:t>
            </a:r>
            <a:r>
              <a:rPr lang="en-US" sz="2400" dirty="0" err="1">
                <a:solidFill>
                  <a:srgbClr val="4472C4"/>
                </a:solidFill>
              </a:rPr>
              <a:t>Shen</a:t>
            </a:r>
            <a:r>
              <a:rPr lang="en-US" sz="2400" dirty="0">
                <a:solidFill>
                  <a:srgbClr val="4472C4"/>
                </a:solidFill>
              </a:rPr>
              <a:t>, L., Hu, F., Tang, W., </a:t>
            </a:r>
            <a:r>
              <a:rPr lang="en-US" sz="2400" dirty="0" err="1">
                <a:solidFill>
                  <a:srgbClr val="4472C4"/>
                </a:solidFill>
              </a:rPr>
              <a:t>Gu</a:t>
            </a:r>
            <a:r>
              <a:rPr lang="en-US" sz="2400" dirty="0">
                <a:solidFill>
                  <a:srgbClr val="4472C4"/>
                </a:solidFill>
              </a:rPr>
              <a:t>, Y., &amp; </a:t>
            </a:r>
            <a:r>
              <a:rPr lang="en-US" sz="2400" dirty="0" err="1">
                <a:solidFill>
                  <a:srgbClr val="4472C4"/>
                </a:solidFill>
              </a:rPr>
              <a:t>Peng</a:t>
            </a:r>
            <a:r>
              <a:rPr lang="en-US" sz="2400" dirty="0">
                <a:solidFill>
                  <a:srgbClr val="4472C4"/>
                </a:solidFill>
              </a:rPr>
              <a:t>, W.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01"/>
    </mc:Choice>
    <mc:Fallback xmlns="">
      <p:transition xmlns:p14="http://schemas.microsoft.com/office/powerpoint/2010/main" spd="slow" advTm="55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369457" y="1674045"/>
            <a:ext cx="11376074" cy="176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182413" y="2454476"/>
            <a:ext cx="11993304" cy="391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Goal: </a:t>
            </a:r>
            <a:r>
              <a:rPr lang="en-US" sz="2400" dirty="0"/>
              <a:t>Evaluate diagnostic efficacy of apparent diffusion coefficient (ADC) and relevant ADC (</a:t>
            </a:r>
            <a:r>
              <a:rPr lang="en-US" sz="2400" dirty="0" err="1"/>
              <a:t>rADC</a:t>
            </a:r>
            <a:r>
              <a:rPr lang="en-US" sz="2400" dirty="0"/>
              <a:t>) to distinguish benign and malignant lesions.</a:t>
            </a:r>
            <a:endParaRPr lang="en-US" sz="24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Methods: </a:t>
            </a:r>
            <a:r>
              <a:rPr lang="en-US" sz="2400" dirty="0"/>
              <a:t>Review of MRI data from 408 patients, including ADC and </a:t>
            </a:r>
            <a:r>
              <a:rPr lang="en-US" sz="2400" dirty="0" err="1"/>
              <a:t>rADC</a:t>
            </a:r>
            <a:r>
              <a:rPr lang="en-US" sz="2400" dirty="0"/>
              <a:t> values of breast lesions, normal breast parenchyma, and </a:t>
            </a:r>
            <a:r>
              <a:rPr lang="en-US" sz="2400" dirty="0" err="1"/>
              <a:t>pectoralis</a:t>
            </a:r>
            <a:r>
              <a:rPr lang="en-US" sz="2400" dirty="0"/>
              <a:t> musculature.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Results: </a:t>
            </a:r>
            <a:r>
              <a:rPr lang="en-US" sz="2400" dirty="0"/>
              <a:t>Both ADC and </a:t>
            </a:r>
            <a:r>
              <a:rPr lang="en-US" sz="2400" dirty="0" err="1"/>
              <a:t>rADC</a:t>
            </a:r>
            <a:r>
              <a:rPr lang="en-US" sz="2400" dirty="0"/>
              <a:t> values were significantly different in benign and malignant lesions. Both sensitivity and specificity for lesion ADC and muscle </a:t>
            </a:r>
            <a:r>
              <a:rPr lang="en-US" sz="2400" dirty="0" err="1"/>
              <a:t>rADC</a:t>
            </a:r>
            <a:r>
              <a:rPr lang="en-US" sz="2400" dirty="0"/>
              <a:t> values were similar. </a:t>
            </a:r>
            <a:endParaRPr lang="en-US" sz="24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Conclusion: </a:t>
            </a:r>
            <a:r>
              <a:rPr lang="en-US" sz="2400" dirty="0"/>
              <a:t>In patients with type II time-intensity curves, lesion ADC and muscle </a:t>
            </a:r>
            <a:r>
              <a:rPr lang="en-US" sz="2400" dirty="0" err="1"/>
              <a:t>rADC</a:t>
            </a:r>
            <a:r>
              <a:rPr lang="en-US" sz="2400" dirty="0"/>
              <a:t> values can assist in differentiating between malignant and benign lesions.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287910" y="0"/>
            <a:ext cx="119040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diagnostic dilemma with the plateau pattern of the time–intensity curve: Can the relative apparent diffusion coefficient (</a:t>
            </a:r>
            <a:r>
              <a:rPr lang="en-US" sz="3200" b="1" dirty="0" err="1"/>
              <a:t>rADC</a:t>
            </a:r>
            <a:r>
              <a:rPr lang="en-US" sz="3200" b="1" dirty="0"/>
              <a:t>) </a:t>
            </a:r>
            <a:r>
              <a:rPr lang="en-US" sz="3200" b="1" dirty="0" err="1"/>
              <a:t>optimise</a:t>
            </a:r>
            <a:r>
              <a:rPr lang="en-US" sz="3200" b="1" dirty="0"/>
              <a:t> the ADC parameter for differentiating breast lesions? </a:t>
            </a:r>
          </a:p>
        </p:txBody>
      </p:sp>
      <p:sp>
        <p:nvSpPr>
          <p:cNvPr id="7" name="Rectangle 6"/>
          <p:cNvSpPr/>
          <p:nvPr/>
        </p:nvSpPr>
        <p:spPr>
          <a:xfrm>
            <a:off x="369327" y="1721494"/>
            <a:ext cx="10003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4472C4"/>
                </a:solidFill>
              </a:rPr>
              <a:t>Tang, W., Chen, L., Jin, Z., Liang, Y., </a:t>
            </a:r>
            <a:r>
              <a:rPr lang="en-US" sz="2400" dirty="0" err="1">
                <a:solidFill>
                  <a:srgbClr val="4472C4"/>
                </a:solidFill>
              </a:rPr>
              <a:t>Zuo</a:t>
            </a:r>
            <a:r>
              <a:rPr lang="en-US" sz="2400" dirty="0">
                <a:solidFill>
                  <a:srgbClr val="4472C4"/>
                </a:solidFill>
              </a:rPr>
              <a:t>, W., Wei, X., . . . Jiang, X. 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90"/>
    </mc:Choice>
    <mc:Fallback xmlns="">
      <p:transition xmlns:p14="http://schemas.microsoft.com/office/powerpoint/2010/main" spd="slow" advTm="762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 dirty="0">
                <a:solidFill>
                  <a:srgbClr val="7030A0"/>
                </a:solidFill>
              </a:rPr>
              <a:t>www.acoredu.com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79"/>
    </mc:Choice>
    <mc:Fallback xmlns="">
      <p:transition xmlns:p14="http://schemas.microsoft.com/office/powerpoint/2010/main" spd="slow" advTm="13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302054</TotalTime>
  <Words>957</Words>
  <Application>Microsoft Macintosh PowerPoint</Application>
  <PresentationFormat>Widescreen</PresentationFormat>
  <Paragraphs>54</Paragraphs>
  <Slides>10</Slides>
  <Notes>0</Notes>
  <HiddenSlides>0</HiddenSlides>
  <MMClips>9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  <vt:variant>
        <vt:lpstr>Custom Shows</vt:lpstr>
      </vt:variant>
      <vt:variant>
        <vt:i4>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lastModifiedBy>Munevver N Duran</cp:lastModifiedBy>
  <cp:revision>279</cp:revision>
  <dcterms:created xsi:type="dcterms:W3CDTF">2020-06-27T06:53:41Z</dcterms:created>
  <dcterms:modified xsi:type="dcterms:W3CDTF">2021-10-03T16:54:59Z</dcterms:modified>
</cp:coreProperties>
</file>